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7"/>
  </p:notesMasterIdLst>
  <p:handoutMasterIdLst>
    <p:handoutMasterId r:id="rId8"/>
  </p:handoutMasterIdLst>
  <p:sldIdLst>
    <p:sldId id="303" r:id="rId2"/>
    <p:sldId id="816" r:id="rId3"/>
    <p:sldId id="821" r:id="rId4"/>
    <p:sldId id="819" r:id="rId5"/>
    <p:sldId id="749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>
        <p:scale>
          <a:sx n="90" d="100"/>
          <a:sy n="90" d="100"/>
        </p:scale>
        <p:origin x="1397" y="-10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12/12/2019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12/12/2019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4891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Meeting #86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Sitges, Spain, 10-13 December 2019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SP-191377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3894F-37FA-4352-A828-959DE0BB230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0406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SA#86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GB" altLang="de-DE" sz="1200" baseline="0" dirty="0" err="1">
                <a:solidFill>
                  <a:schemeClr val="bg1"/>
                </a:solidFill>
              </a:rPr>
              <a:t>Sitges</a:t>
            </a:r>
            <a:r>
              <a:rPr lang="en-GB" altLang="de-DE" sz="1200" baseline="0" dirty="0">
                <a:solidFill>
                  <a:schemeClr val="bg1"/>
                </a:solidFill>
              </a:rPr>
              <a:t>, Spain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December 10 - 13, 2019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2019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71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1371600" y="3431309"/>
            <a:ext cx="6400800" cy="2578316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Puneet Jain</a:t>
            </a:r>
          </a:p>
          <a:p>
            <a:pPr marL="0" indent="0" algn="ctr" eaLnBrk="1" hangingPunct="1">
              <a:buFontTx/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SA2 Chairman, Intel</a:t>
            </a:r>
          </a:p>
          <a:p>
            <a:pPr marL="0" indent="0" algn="ctr" eaLnBrk="1" hangingPunct="1">
              <a:buFontTx/>
              <a:buNone/>
            </a:pPr>
            <a:endParaRPr lang="fr-FR" altLang="de-DE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1057485" y="1650302"/>
            <a:ext cx="7029040" cy="89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5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SA2 Rel-17 Prioritization 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WIDs – IN (Sep, 2020)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A2FCA07-EF8F-4BFD-931F-3DEF7B3E2B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8322416"/>
              </p:ext>
            </p:extLst>
          </p:nvPr>
        </p:nvGraphicFramePr>
        <p:xfrm>
          <a:off x="569167" y="1488546"/>
          <a:ext cx="8005665" cy="3585845"/>
        </p:xfrm>
        <a:graphic>
          <a:graphicData uri="http://schemas.openxmlformats.org/drawingml/2006/table">
            <a:tbl>
              <a:tblPr firstRow="1" firstCol="1" bandRow="1"/>
              <a:tblGrid>
                <a:gridCol w="1119673">
                  <a:extLst>
                    <a:ext uri="{9D8B030D-6E8A-4147-A177-3AD203B41FA5}">
                      <a16:colId xmlns:a16="http://schemas.microsoft.com/office/drawing/2014/main" val="3074853130"/>
                    </a:ext>
                  </a:extLst>
                </a:gridCol>
                <a:gridCol w="765110">
                  <a:extLst>
                    <a:ext uri="{9D8B030D-6E8A-4147-A177-3AD203B41FA5}">
                      <a16:colId xmlns:a16="http://schemas.microsoft.com/office/drawing/2014/main" val="1224681243"/>
                    </a:ext>
                  </a:extLst>
                </a:gridCol>
                <a:gridCol w="839756">
                  <a:extLst>
                    <a:ext uri="{9D8B030D-6E8A-4147-A177-3AD203B41FA5}">
                      <a16:colId xmlns:a16="http://schemas.microsoft.com/office/drawing/2014/main" val="1920087863"/>
                    </a:ext>
                  </a:extLst>
                </a:gridCol>
                <a:gridCol w="1063689">
                  <a:extLst>
                    <a:ext uri="{9D8B030D-6E8A-4147-A177-3AD203B41FA5}">
                      <a16:colId xmlns:a16="http://schemas.microsoft.com/office/drawing/2014/main" val="3054654378"/>
                    </a:ext>
                  </a:extLst>
                </a:gridCol>
                <a:gridCol w="662474">
                  <a:extLst>
                    <a:ext uri="{9D8B030D-6E8A-4147-A177-3AD203B41FA5}">
                      <a16:colId xmlns:a16="http://schemas.microsoft.com/office/drawing/2014/main" val="3822031868"/>
                    </a:ext>
                  </a:extLst>
                </a:gridCol>
                <a:gridCol w="606490">
                  <a:extLst>
                    <a:ext uri="{9D8B030D-6E8A-4147-A177-3AD203B41FA5}">
                      <a16:colId xmlns:a16="http://schemas.microsoft.com/office/drawing/2014/main" val="1333791908"/>
                    </a:ext>
                  </a:extLst>
                </a:gridCol>
                <a:gridCol w="634481">
                  <a:extLst>
                    <a:ext uri="{9D8B030D-6E8A-4147-A177-3AD203B41FA5}">
                      <a16:colId xmlns:a16="http://schemas.microsoft.com/office/drawing/2014/main" val="3207142796"/>
                    </a:ext>
                  </a:extLst>
                </a:gridCol>
                <a:gridCol w="727788">
                  <a:extLst>
                    <a:ext uri="{9D8B030D-6E8A-4147-A177-3AD203B41FA5}">
                      <a16:colId xmlns:a16="http://schemas.microsoft.com/office/drawing/2014/main" val="3854992784"/>
                    </a:ext>
                  </a:extLst>
                </a:gridCol>
                <a:gridCol w="569167">
                  <a:extLst>
                    <a:ext uri="{9D8B030D-6E8A-4147-A177-3AD203B41FA5}">
                      <a16:colId xmlns:a16="http://schemas.microsoft.com/office/drawing/2014/main" val="4192976828"/>
                    </a:ext>
                  </a:extLst>
                </a:gridCol>
                <a:gridCol w="1017037">
                  <a:extLst>
                    <a:ext uri="{9D8B030D-6E8A-4147-A177-3AD203B41FA5}">
                      <a16:colId xmlns:a16="http://schemas.microsoft.com/office/drawing/2014/main" val="2739192510"/>
                    </a:ext>
                  </a:extLst>
                </a:gridCol>
              </a:tblGrid>
              <a:tr h="157480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Target Study Completion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TU Requested in 2020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(Study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Normative</a:t>
                      </a: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TU after down scoping in 2020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(Study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Normative</a:t>
                      </a: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Jan, 20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#136AH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Feb, 20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#137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Apr, 20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#138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May, 20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#139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(last meeting for study )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Aug, 20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#140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Comment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1285759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8557413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TUs Available for Rel-17 work 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13.5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14.5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088242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FS_5GSAT_ARCH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Dec-19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 (1 +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3) 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OK</a:t>
                      </a:r>
                      <a:endParaRPr lang="en-US" sz="1000" b="1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4386844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FS_eNA_ph2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Mar-20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13.2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9.3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 (5.5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4.5)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.5 +</a:t>
                      </a: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2.5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OK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2994677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 err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FS_eNPN</a:t>
                      </a: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Jun-20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7.75 (5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2.75)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1.75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Remove 4.2, 4.4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7931860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FS_MUSIM</a:t>
                      </a:r>
                      <a:endParaRPr lang="en-US" sz="100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Mar-20</a:t>
                      </a:r>
                      <a:endParaRPr lang="en-US" sz="100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 + </a:t>
                      </a:r>
                      <a:r>
                        <a:rPr lang="en-US" sz="1000" b="1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endParaRPr lang="en-US" sz="100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 (4.5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1.5)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1.5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1.5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OK</a:t>
                      </a:r>
                      <a:endParaRPr lang="en-US" sz="1000" b="1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8347405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FS_enh_EC</a:t>
                      </a:r>
                      <a:endParaRPr lang="en-US" sz="100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Mar-20</a:t>
                      </a:r>
                      <a:endParaRPr lang="en-US" sz="100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 + </a:t>
                      </a:r>
                      <a:r>
                        <a:rPr lang="en-US" sz="1000" b="1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100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8.5 (4.5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4)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2.5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WT#2 remove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4159477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FS_5G_ProSe</a:t>
                      </a:r>
                      <a:endParaRPr lang="en-US" sz="100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Jun-20</a:t>
                      </a:r>
                      <a:endParaRPr lang="en-US" sz="100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 + </a:t>
                      </a:r>
                      <a:r>
                        <a:rPr lang="en-US" sz="1000" b="1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8.5</a:t>
                      </a:r>
                      <a:endParaRPr lang="en-US" sz="100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 (7.5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5.5)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3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WT2.7 removed,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WT2.6 reduced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5221440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FS_5MBS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Jun-20</a:t>
                      </a:r>
                      <a:endParaRPr lang="en-US" sz="100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 + </a:t>
                      </a:r>
                      <a:r>
                        <a:rPr lang="en-US" sz="1000" b="1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en-US" sz="100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13.5 (8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5.5)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2.5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OK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7075082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FS_eNS_ph2</a:t>
                      </a:r>
                      <a:endParaRPr lang="en-US" sz="100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Mar-20</a:t>
                      </a:r>
                      <a:endParaRPr lang="en-US" sz="100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 + </a:t>
                      </a:r>
                      <a:r>
                        <a:rPr lang="en-US" sz="1000" b="1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00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 (4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2)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OK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3344505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FS_eV2XARC_ph2</a:t>
                      </a:r>
                      <a:endParaRPr lang="en-US" sz="100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Jun-20</a:t>
                      </a:r>
                      <a:endParaRPr lang="en-US" sz="100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 +</a:t>
                      </a:r>
                      <a:r>
                        <a:rPr lang="en-US" sz="1000" b="1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2</a:t>
                      </a:r>
                      <a:endParaRPr lang="en-US" sz="100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3.5 (2 +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1.5)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.5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.5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1.5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OK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8569809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FS_IIoT</a:t>
                      </a:r>
                      <a:endParaRPr lang="en-US" sz="100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Mar-20</a:t>
                      </a:r>
                      <a:endParaRPr lang="en-US" sz="100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 + </a:t>
                      </a:r>
                      <a:r>
                        <a:rPr lang="en-US" sz="1000" b="1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5.5</a:t>
                      </a:r>
                      <a:endParaRPr lang="en-US" sz="100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 (4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2)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OK</a:t>
                      </a:r>
                      <a:endParaRPr lang="en-US" sz="1000" b="1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653705"/>
                  </a:ext>
                </a:extLst>
              </a:tr>
              <a:tr h="16637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5G_AIS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Mar-20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OK</a:t>
                      </a:r>
                      <a:endParaRPr lang="en-US" sz="1000" b="1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3295855"/>
                  </a:ext>
                </a:extLst>
              </a:tr>
              <a:tr h="16637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TOTAL</a:t>
                      </a:r>
                      <a:endParaRPr lang="en-US" sz="1100" b="1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80.25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10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13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17.5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18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21.75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3673273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D6203B4-B4A7-4D55-907E-ADB1B49D1A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0590191"/>
              </p:ext>
            </p:extLst>
          </p:nvPr>
        </p:nvGraphicFramePr>
        <p:xfrm>
          <a:off x="569167" y="5401007"/>
          <a:ext cx="8005665" cy="304800"/>
        </p:xfrm>
        <a:graphic>
          <a:graphicData uri="http://schemas.openxmlformats.org/drawingml/2006/table">
            <a:tbl>
              <a:tblPr firstRow="1" firstCol="1" bandRow="1"/>
              <a:tblGrid>
                <a:gridCol w="1119673">
                  <a:extLst>
                    <a:ext uri="{9D8B030D-6E8A-4147-A177-3AD203B41FA5}">
                      <a16:colId xmlns:a16="http://schemas.microsoft.com/office/drawing/2014/main" val="277997288"/>
                    </a:ext>
                  </a:extLst>
                </a:gridCol>
                <a:gridCol w="765110">
                  <a:extLst>
                    <a:ext uri="{9D8B030D-6E8A-4147-A177-3AD203B41FA5}">
                      <a16:colId xmlns:a16="http://schemas.microsoft.com/office/drawing/2014/main" val="3687997119"/>
                    </a:ext>
                  </a:extLst>
                </a:gridCol>
                <a:gridCol w="821095">
                  <a:extLst>
                    <a:ext uri="{9D8B030D-6E8A-4147-A177-3AD203B41FA5}">
                      <a16:colId xmlns:a16="http://schemas.microsoft.com/office/drawing/2014/main" val="644123618"/>
                    </a:ext>
                  </a:extLst>
                </a:gridCol>
                <a:gridCol w="1082350">
                  <a:extLst>
                    <a:ext uri="{9D8B030D-6E8A-4147-A177-3AD203B41FA5}">
                      <a16:colId xmlns:a16="http://schemas.microsoft.com/office/drawing/2014/main" val="3388327191"/>
                    </a:ext>
                  </a:extLst>
                </a:gridCol>
                <a:gridCol w="662474">
                  <a:extLst>
                    <a:ext uri="{9D8B030D-6E8A-4147-A177-3AD203B41FA5}">
                      <a16:colId xmlns:a16="http://schemas.microsoft.com/office/drawing/2014/main" val="64450988"/>
                    </a:ext>
                  </a:extLst>
                </a:gridCol>
                <a:gridCol w="606490">
                  <a:extLst>
                    <a:ext uri="{9D8B030D-6E8A-4147-A177-3AD203B41FA5}">
                      <a16:colId xmlns:a16="http://schemas.microsoft.com/office/drawing/2014/main" val="2275400530"/>
                    </a:ext>
                  </a:extLst>
                </a:gridCol>
                <a:gridCol w="634481">
                  <a:extLst>
                    <a:ext uri="{9D8B030D-6E8A-4147-A177-3AD203B41FA5}">
                      <a16:colId xmlns:a16="http://schemas.microsoft.com/office/drawing/2014/main" val="806714144"/>
                    </a:ext>
                  </a:extLst>
                </a:gridCol>
                <a:gridCol w="727788">
                  <a:extLst>
                    <a:ext uri="{9D8B030D-6E8A-4147-A177-3AD203B41FA5}">
                      <a16:colId xmlns:a16="http://schemas.microsoft.com/office/drawing/2014/main" val="4774487"/>
                    </a:ext>
                  </a:extLst>
                </a:gridCol>
                <a:gridCol w="569167">
                  <a:extLst>
                    <a:ext uri="{9D8B030D-6E8A-4147-A177-3AD203B41FA5}">
                      <a16:colId xmlns:a16="http://schemas.microsoft.com/office/drawing/2014/main" val="2227291323"/>
                    </a:ext>
                  </a:extLst>
                </a:gridCol>
                <a:gridCol w="1017037">
                  <a:extLst>
                    <a:ext uri="{9D8B030D-6E8A-4147-A177-3AD203B41FA5}">
                      <a16:colId xmlns:a16="http://schemas.microsoft.com/office/drawing/2014/main" val="181302002"/>
                    </a:ext>
                  </a:extLst>
                </a:gridCol>
              </a:tblGrid>
              <a:tr h="24622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TU Available for further allocation 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13.75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3.5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1.5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1.5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4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3.25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30404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08B40FB6-DFCB-4456-8651-295A4FF6C9B7}"/>
              </a:ext>
            </a:extLst>
          </p:cNvPr>
          <p:cNvSpPr txBox="1"/>
          <p:nvPr/>
        </p:nvSpPr>
        <p:spPr>
          <a:xfrm>
            <a:off x="93308" y="6129545"/>
            <a:ext cx="90786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NOTE</a:t>
            </a:r>
            <a:r>
              <a:rPr lang="en-US" dirty="0"/>
              <a:t>: TU allocation per meeting is shown as an example. Each WID be allocated at minimum requested TUs but TU allocation per meeting may change. </a:t>
            </a:r>
          </a:p>
        </p:txBody>
      </p:sp>
    </p:spTree>
    <p:extLst>
      <p:ext uri="{BB962C8B-B14F-4D97-AF65-F5344CB8AC3E}">
        <p14:creationId xmlns:p14="http://schemas.microsoft.com/office/powerpoint/2010/main" val="35311988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WIDs – IN* (Sep, 2020)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A2FCA07-EF8F-4BFD-931F-3DEF7B3E2B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9896021"/>
              </p:ext>
            </p:extLst>
          </p:nvPr>
        </p:nvGraphicFramePr>
        <p:xfrm>
          <a:off x="755047" y="1862415"/>
          <a:ext cx="7486909" cy="3042920"/>
        </p:xfrm>
        <a:graphic>
          <a:graphicData uri="http://schemas.openxmlformats.org/drawingml/2006/table">
            <a:tbl>
              <a:tblPr firstRow="1" firstCol="1" bandRow="1"/>
              <a:tblGrid>
                <a:gridCol w="1091681">
                  <a:extLst>
                    <a:ext uri="{9D8B030D-6E8A-4147-A177-3AD203B41FA5}">
                      <a16:colId xmlns:a16="http://schemas.microsoft.com/office/drawing/2014/main" val="3074853130"/>
                    </a:ext>
                  </a:extLst>
                </a:gridCol>
                <a:gridCol w="620417">
                  <a:extLst>
                    <a:ext uri="{9D8B030D-6E8A-4147-A177-3AD203B41FA5}">
                      <a16:colId xmlns:a16="http://schemas.microsoft.com/office/drawing/2014/main" val="1224681243"/>
                    </a:ext>
                  </a:extLst>
                </a:gridCol>
                <a:gridCol w="762817">
                  <a:extLst>
                    <a:ext uri="{9D8B030D-6E8A-4147-A177-3AD203B41FA5}">
                      <a16:colId xmlns:a16="http://schemas.microsoft.com/office/drawing/2014/main" val="1920087863"/>
                    </a:ext>
                  </a:extLst>
                </a:gridCol>
                <a:gridCol w="1074477">
                  <a:extLst>
                    <a:ext uri="{9D8B030D-6E8A-4147-A177-3AD203B41FA5}">
                      <a16:colId xmlns:a16="http://schemas.microsoft.com/office/drawing/2014/main" val="3054654378"/>
                    </a:ext>
                  </a:extLst>
                </a:gridCol>
                <a:gridCol w="587828">
                  <a:extLst>
                    <a:ext uri="{9D8B030D-6E8A-4147-A177-3AD203B41FA5}">
                      <a16:colId xmlns:a16="http://schemas.microsoft.com/office/drawing/2014/main" val="3822031868"/>
                    </a:ext>
                  </a:extLst>
                </a:gridCol>
                <a:gridCol w="550506">
                  <a:extLst>
                    <a:ext uri="{9D8B030D-6E8A-4147-A177-3AD203B41FA5}">
                      <a16:colId xmlns:a16="http://schemas.microsoft.com/office/drawing/2014/main" val="1333791908"/>
                    </a:ext>
                  </a:extLst>
                </a:gridCol>
                <a:gridCol w="606490">
                  <a:extLst>
                    <a:ext uri="{9D8B030D-6E8A-4147-A177-3AD203B41FA5}">
                      <a16:colId xmlns:a16="http://schemas.microsoft.com/office/drawing/2014/main" val="3207142796"/>
                    </a:ext>
                  </a:extLst>
                </a:gridCol>
                <a:gridCol w="653143">
                  <a:extLst>
                    <a:ext uri="{9D8B030D-6E8A-4147-A177-3AD203B41FA5}">
                      <a16:colId xmlns:a16="http://schemas.microsoft.com/office/drawing/2014/main" val="385499278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4192976828"/>
                    </a:ext>
                  </a:extLst>
                </a:gridCol>
                <a:gridCol w="821093">
                  <a:extLst>
                    <a:ext uri="{9D8B030D-6E8A-4147-A177-3AD203B41FA5}">
                      <a16:colId xmlns:a16="http://schemas.microsoft.com/office/drawing/2014/main" val="627618557"/>
                    </a:ext>
                  </a:extLst>
                </a:gridCol>
              </a:tblGrid>
              <a:tr h="157480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CG Times (WN)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Target Study Completion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TU Requested in 2020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(Study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Normative</a:t>
                      </a: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TU after down scoping in 2020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(Study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Normative</a:t>
                      </a: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Jan, 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#136AH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Feb, 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#137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Apr, 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#138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May, 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#139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Aug, 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#140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Comment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1285759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CG Times (WN)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8557413"/>
                  </a:ext>
                </a:extLst>
              </a:tr>
              <a:tr h="38052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TUs Available for Rel-17 work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13.5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14.5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088242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FS_5GLAN enh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Dec-19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8.5 + </a:t>
                      </a:r>
                      <a:r>
                        <a:rPr lang="en-US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6.5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solidFill>
                          <a:srgbClr val="FF0000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4386844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FS_eATSSS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Mar-20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12.5 + </a:t>
                      </a:r>
                      <a:r>
                        <a:rPr lang="en-US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4.5 (2.5 + </a:t>
                      </a:r>
                      <a:r>
                        <a:rPr lang="en-US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OK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2994677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FS_eLCS_ph2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Jun-20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7.5 + </a:t>
                      </a:r>
                      <a:r>
                        <a:rPr lang="en-US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4.5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(0 + </a:t>
                      </a:r>
                      <a:r>
                        <a:rPr lang="en-US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Keep 1.1, 2.1, OK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7931860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FS_5WWC_enh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Mar-20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+ </a:t>
                      </a:r>
                      <a:r>
                        <a:rPr lang="en-US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(2 + </a:t>
                      </a:r>
                      <a:r>
                        <a:rPr lang="en-US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2)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OK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8347405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FS_ID_UAS-SA2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Mar-20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+ </a:t>
                      </a:r>
                      <a:r>
                        <a:rPr lang="en-US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4.5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(3 + </a:t>
                      </a:r>
                      <a:r>
                        <a:rPr lang="en-US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2)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Remove 1.1, OK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4159477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FS_UPCAS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Jun-20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 + </a:t>
                      </a:r>
                      <a:r>
                        <a:rPr lang="en-US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(3 + </a:t>
                      </a:r>
                      <a:r>
                        <a:rPr lang="en-US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OK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5221440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FS_MPS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Jun-20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+ </a:t>
                      </a:r>
                      <a:r>
                        <a:rPr lang="en-US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(1 + </a:t>
                      </a:r>
                      <a:r>
                        <a:rPr lang="en-US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OK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7075082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21.5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2485668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08B40FB6-DFCB-4456-8651-295A4FF6C9B7}"/>
              </a:ext>
            </a:extLst>
          </p:cNvPr>
          <p:cNvSpPr txBox="1"/>
          <p:nvPr/>
        </p:nvSpPr>
        <p:spPr>
          <a:xfrm>
            <a:off x="213180" y="5989111"/>
            <a:ext cx="900961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NOTE</a:t>
            </a:r>
            <a:r>
              <a:rPr lang="en-US" dirty="0"/>
              <a:t>: TU allocation per meeting is shown as an example. Each WID be allocated at minimum requested TUs but TU allocation per meeting may change.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CA32600-E217-4D9F-B658-304D6D70E3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1051804"/>
              </p:ext>
            </p:extLst>
          </p:nvPr>
        </p:nvGraphicFramePr>
        <p:xfrm>
          <a:off x="816757" y="5425015"/>
          <a:ext cx="7526803" cy="457200"/>
        </p:xfrm>
        <a:graphic>
          <a:graphicData uri="http://schemas.openxmlformats.org/drawingml/2006/table">
            <a:tbl>
              <a:tblPr firstRow="1" firstCol="1" bandRow="1"/>
              <a:tblGrid>
                <a:gridCol w="1052699">
                  <a:extLst>
                    <a:ext uri="{9D8B030D-6E8A-4147-A177-3AD203B41FA5}">
                      <a16:colId xmlns:a16="http://schemas.microsoft.com/office/drawing/2014/main" val="2499693830"/>
                    </a:ext>
                  </a:extLst>
                </a:gridCol>
                <a:gridCol w="575432">
                  <a:extLst>
                    <a:ext uri="{9D8B030D-6E8A-4147-A177-3AD203B41FA5}">
                      <a16:colId xmlns:a16="http://schemas.microsoft.com/office/drawing/2014/main" val="2154416109"/>
                    </a:ext>
                  </a:extLst>
                </a:gridCol>
                <a:gridCol w="692540">
                  <a:extLst>
                    <a:ext uri="{9D8B030D-6E8A-4147-A177-3AD203B41FA5}">
                      <a16:colId xmlns:a16="http://schemas.microsoft.com/office/drawing/2014/main" val="4134689830"/>
                    </a:ext>
                  </a:extLst>
                </a:gridCol>
                <a:gridCol w="1034829">
                  <a:extLst>
                    <a:ext uri="{9D8B030D-6E8A-4147-A177-3AD203B41FA5}">
                      <a16:colId xmlns:a16="http://schemas.microsoft.com/office/drawing/2014/main" val="846891021"/>
                    </a:ext>
                  </a:extLst>
                </a:gridCol>
                <a:gridCol w="597017">
                  <a:extLst>
                    <a:ext uri="{9D8B030D-6E8A-4147-A177-3AD203B41FA5}">
                      <a16:colId xmlns:a16="http://schemas.microsoft.com/office/drawing/2014/main" val="4246120972"/>
                    </a:ext>
                  </a:extLst>
                </a:gridCol>
                <a:gridCol w="509455">
                  <a:extLst>
                    <a:ext uri="{9D8B030D-6E8A-4147-A177-3AD203B41FA5}">
                      <a16:colId xmlns:a16="http://schemas.microsoft.com/office/drawing/2014/main" val="3649556527"/>
                    </a:ext>
                  </a:extLst>
                </a:gridCol>
                <a:gridCol w="565176">
                  <a:extLst>
                    <a:ext uri="{9D8B030D-6E8A-4147-A177-3AD203B41FA5}">
                      <a16:colId xmlns:a16="http://schemas.microsoft.com/office/drawing/2014/main" val="3733252344"/>
                    </a:ext>
                  </a:extLst>
                </a:gridCol>
                <a:gridCol w="620898">
                  <a:extLst>
                    <a:ext uri="{9D8B030D-6E8A-4147-A177-3AD203B41FA5}">
                      <a16:colId xmlns:a16="http://schemas.microsoft.com/office/drawing/2014/main" val="2404584964"/>
                    </a:ext>
                  </a:extLst>
                </a:gridCol>
                <a:gridCol w="652739">
                  <a:extLst>
                    <a:ext uri="{9D8B030D-6E8A-4147-A177-3AD203B41FA5}">
                      <a16:colId xmlns:a16="http://schemas.microsoft.com/office/drawing/2014/main" val="1003172006"/>
                    </a:ext>
                  </a:extLst>
                </a:gridCol>
                <a:gridCol w="1226018">
                  <a:extLst>
                    <a:ext uri="{9D8B030D-6E8A-4147-A177-3AD203B41FA5}">
                      <a16:colId xmlns:a16="http://schemas.microsoft.com/office/drawing/2014/main" val="1029887555"/>
                    </a:ext>
                  </a:extLst>
                </a:gridCol>
              </a:tblGrid>
              <a:tr h="24622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TU Available for further allocation 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13.75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35582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84043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sz="3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Way Forward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273050" y="1409894"/>
            <a:ext cx="8382000" cy="4160482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/>
              <a:t>80.25 TU to be allocated for </a:t>
            </a:r>
            <a:r>
              <a:rPr lang="en-GB" sz="2400" b="1" dirty="0"/>
              <a:t>IN</a:t>
            </a:r>
            <a:r>
              <a:rPr lang="en-GB" sz="2400" dirty="0"/>
              <a:t> items and 13.75 TUs to be allocated to </a:t>
            </a:r>
            <a:r>
              <a:rPr lang="en-GB" sz="2400" b="1" dirty="0"/>
              <a:t>IN*</a:t>
            </a:r>
            <a:r>
              <a:rPr lang="en-GB" sz="2400" dirty="0"/>
              <a:t> items</a:t>
            </a:r>
          </a:p>
          <a:p>
            <a:pPr eaLnBrk="1" hangingPunct="1">
              <a:defRPr/>
            </a:pPr>
            <a:r>
              <a:rPr lang="en-GB" sz="2400" dirty="0"/>
              <a:t>Following </a:t>
            </a:r>
            <a:r>
              <a:rPr lang="en-GB" sz="2400" b="1" dirty="0"/>
              <a:t>IN*</a:t>
            </a:r>
            <a:r>
              <a:rPr lang="en-GB" sz="2400" dirty="0"/>
              <a:t> items to be allocated TUs in 2020 - </a:t>
            </a:r>
            <a:r>
              <a:rPr lang="en-GB" sz="2400" dirty="0">
                <a:solidFill>
                  <a:srgbClr val="FF0000"/>
                </a:solidFill>
              </a:rPr>
              <a:t>TBD </a:t>
            </a:r>
          </a:p>
          <a:p>
            <a:pPr eaLnBrk="1" hangingPunct="1">
              <a:defRPr/>
            </a:pPr>
            <a:r>
              <a:rPr lang="en-GB" sz="2400" dirty="0"/>
              <a:t>TU allocation for each IN and IN* items should be as per endorsed WT papers. </a:t>
            </a:r>
          </a:p>
        </p:txBody>
      </p:sp>
    </p:spTree>
    <p:extLst>
      <p:ext uri="{BB962C8B-B14F-4D97-AF65-F5344CB8AC3E}">
        <p14:creationId xmlns:p14="http://schemas.microsoft.com/office/powerpoint/2010/main" val="27294137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 txBox="1">
            <a:spLocks/>
          </p:cNvSpPr>
          <p:nvPr/>
        </p:nvSpPr>
        <p:spPr bwMode="auto">
          <a:xfrm>
            <a:off x="453477" y="2718261"/>
            <a:ext cx="7772400" cy="797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de-DE" sz="4400" dirty="0"/>
              <a:t>Thank You!</a:t>
            </a:r>
            <a:endParaRPr lang="en-US" altLang="de-DE" sz="4400" dirty="0">
              <a:solidFill>
                <a:srgbClr val="FF0000"/>
              </a:solidFill>
            </a:endParaRPr>
          </a:p>
          <a:p>
            <a:pPr algn="ctr" eaLnBrk="1" hangingPunct="1">
              <a:buFontTx/>
              <a:buNone/>
            </a:pPr>
            <a:endParaRPr lang="en-US" altLang="de-DE" sz="4400" dirty="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7397</TotalTime>
  <Words>618</Words>
  <Application>Microsoft Office PowerPoint</Application>
  <PresentationFormat>On-screen Show (4:3)</PresentationFormat>
  <Paragraphs>240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Arial </vt:lpstr>
      <vt:lpstr>Calibri</vt:lpstr>
      <vt:lpstr>CG Times (WN)</vt:lpstr>
      <vt:lpstr>Times New Roman</vt:lpstr>
      <vt:lpstr>Office Theme</vt:lpstr>
      <vt:lpstr>PowerPoint Presentation</vt:lpstr>
      <vt:lpstr>WIDs – IN (Sep, 2020)</vt:lpstr>
      <vt:lpstr>WIDs – IN* (Sep, 2020) </vt:lpstr>
      <vt:lpstr>Way Forward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Puneet Jain</cp:lastModifiedBy>
  <cp:revision>1258</cp:revision>
  <dcterms:created xsi:type="dcterms:W3CDTF">2008-08-30T09:32:10Z</dcterms:created>
  <dcterms:modified xsi:type="dcterms:W3CDTF">2019-12-13T13:45:43Z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</Properties>
</file>